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58" r:id="rId4"/>
    <p:sldId id="259" r:id="rId5"/>
    <p:sldId id="262" r:id="rId6"/>
    <p:sldId id="261" r:id="rId7"/>
    <p:sldId id="267" r:id="rId8"/>
    <p:sldId id="268" r:id="rId9"/>
    <p:sldId id="27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555237-DA47-49AE-8D64-BAD415A22E1C}">
          <p14:sldIdLst>
            <p14:sldId id="256"/>
            <p14:sldId id="265"/>
            <p14:sldId id="258"/>
            <p14:sldId id="259"/>
            <p14:sldId id="262"/>
            <p14:sldId id="261"/>
            <p14:sldId id="267"/>
            <p14:sldId id="268"/>
            <p14:sldId id="277"/>
            <p14:sldId id="269"/>
          </p14:sldIdLst>
        </p14:section>
        <p14:section name="Untitled Section" id="{160FF112-1AAF-4CC4-9189-3AD9E486DFFF}">
          <p14:sldIdLst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833"/>
    <a:srgbClr val="904406"/>
    <a:srgbClr val="A87C68"/>
    <a:srgbClr val="5D1C0F"/>
    <a:srgbClr val="FFCC00"/>
    <a:srgbClr val="D97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660"/>
  </p:normalViewPr>
  <p:slideViewPr>
    <p:cSldViewPr>
      <p:cViewPr>
        <p:scale>
          <a:sx n="70" d="100"/>
          <a:sy n="70" d="100"/>
        </p:scale>
        <p:origin x="-1212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B2F5-0C0A-4EC2-8684-D9F917631428}" type="datetimeFigureOut">
              <a:rPr lang="en-US" smtClean="0"/>
              <a:pPr/>
              <a:t>12/1/2014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0D56B-E321-4533-BB29-360993B543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96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D56B-E321-4533-BB29-360993B543C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39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D56B-E321-4533-BB29-360993B543C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D56B-E321-4533-BB29-360993B543C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0D56B-E321-4533-BB29-360993B543C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B5EC-125B-4AB2-940B-54A9FC2595FC}" type="datetimeFigureOut">
              <a:rPr lang="en-US" smtClean="0"/>
              <a:pPr/>
              <a:t>12/1/2014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0B83-0848-4DFD-873B-640AABD23A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B5EC-125B-4AB2-940B-54A9FC2595FC}" type="datetimeFigureOut">
              <a:rPr lang="en-US" smtClean="0"/>
              <a:pPr/>
              <a:t>12/1/2014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0B83-0848-4DFD-873B-640AABD23A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B5EC-125B-4AB2-940B-54A9FC2595FC}" type="datetimeFigureOut">
              <a:rPr lang="en-US" smtClean="0"/>
              <a:pPr/>
              <a:t>12/1/2014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0B83-0848-4DFD-873B-640AABD23A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B5EC-125B-4AB2-940B-54A9FC2595FC}" type="datetimeFigureOut">
              <a:rPr lang="en-US" smtClean="0"/>
              <a:pPr/>
              <a:t>12/1/2014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0B83-0848-4DFD-873B-640AABD23A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B5EC-125B-4AB2-940B-54A9FC2595FC}" type="datetimeFigureOut">
              <a:rPr lang="en-US" smtClean="0"/>
              <a:pPr/>
              <a:t>12/1/2014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0B83-0848-4DFD-873B-640AABD23A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B5EC-125B-4AB2-940B-54A9FC2595FC}" type="datetimeFigureOut">
              <a:rPr lang="en-US" smtClean="0"/>
              <a:pPr/>
              <a:t>12/1/2014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0B83-0848-4DFD-873B-640AABD23A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B5EC-125B-4AB2-940B-54A9FC2595FC}" type="datetimeFigureOut">
              <a:rPr lang="en-US" smtClean="0"/>
              <a:pPr/>
              <a:t>12/1/2014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0B83-0848-4DFD-873B-640AABD23A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B5EC-125B-4AB2-940B-54A9FC2595FC}" type="datetimeFigureOut">
              <a:rPr lang="en-US" smtClean="0"/>
              <a:pPr/>
              <a:t>12/1/2014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0B83-0848-4DFD-873B-640AABD23A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B5EC-125B-4AB2-940B-54A9FC2595FC}" type="datetimeFigureOut">
              <a:rPr lang="en-US" smtClean="0"/>
              <a:pPr/>
              <a:t>12/1/2014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0B83-0848-4DFD-873B-640AABD23A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B5EC-125B-4AB2-940B-54A9FC2595FC}" type="datetimeFigureOut">
              <a:rPr lang="en-US" smtClean="0"/>
              <a:pPr/>
              <a:t>12/1/2014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0B83-0848-4DFD-873B-640AABD23A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B5EC-125B-4AB2-940B-54A9FC2595FC}" type="datetimeFigureOut">
              <a:rPr lang="en-US" smtClean="0"/>
              <a:pPr/>
              <a:t>12/1/2014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0B83-0848-4DFD-873B-640AABD23A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4B5EC-125B-4AB2-940B-54A9FC2595FC}" type="datetimeFigureOut">
              <a:rPr lang="en-US" smtClean="0"/>
              <a:pPr/>
              <a:t>12/1/2014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E0B83-0848-4DFD-873B-640AABD23A6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microsoft.com/office/2007/relationships/hdphoto" Target="../media/hdphoto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34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microsoft.com/office/2007/relationships/hdphoto" Target="../media/hdphoto2.wdp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4000"/>
            <a:lum contrast="37000"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88640"/>
            <a:ext cx="8393586" cy="237626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800" b="1" i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valdi" pitchFamily="66" charset="0"/>
              </a:rPr>
              <a:t>Zestrea</a:t>
            </a:r>
            <a:r>
              <a:rPr lang="en-US" sz="88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valdi" pitchFamily="66" charset="0"/>
              </a:rPr>
              <a:t>    </a:t>
            </a:r>
            <a:r>
              <a:rPr lang="en-US" sz="8800" b="1" i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ivaldi" pitchFamily="66" charset="0"/>
              </a:rPr>
              <a:t>Bunicului</a:t>
            </a:r>
            <a:endParaRPr lang="en-GB" sz="8800" b="1" i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ivaldi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5445224"/>
            <a:ext cx="26774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rgbClr val="904406"/>
                </a:solidFill>
                <a:effectLst>
                  <a:glow rad="127000">
                    <a:schemeClr val="bg1">
                      <a:lumMod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</a:rPr>
              <a:t>Podgoria</a:t>
            </a:r>
            <a:r>
              <a:rPr lang="en-US" sz="2800" b="1" dirty="0">
                <a:solidFill>
                  <a:srgbClr val="904406"/>
                </a:solidFill>
                <a:effectLst>
                  <a:glow rad="127000">
                    <a:schemeClr val="bg1">
                      <a:lumMod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</a:rPr>
              <a:t> </a:t>
            </a:r>
            <a:r>
              <a:rPr lang="en-US" sz="2800" b="1" dirty="0" err="1">
                <a:solidFill>
                  <a:srgbClr val="904406"/>
                </a:solidFill>
                <a:effectLst>
                  <a:glow rad="127000">
                    <a:schemeClr val="bg1">
                      <a:lumMod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</a:rPr>
              <a:t>Panciu</a:t>
            </a:r>
            <a:endParaRPr lang="en-US" sz="2800" b="1" dirty="0">
              <a:solidFill>
                <a:srgbClr val="904406"/>
              </a:solidFill>
              <a:effectLst>
                <a:glow rad="127000">
                  <a:schemeClr val="bg1">
                    <a:lumMod val="6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itchFamily="66" charset="0"/>
            </a:endParaRPr>
          </a:p>
          <a:p>
            <a:pPr lvl="0"/>
            <a:r>
              <a:rPr lang="en-US" sz="2800" b="1" dirty="0">
                <a:solidFill>
                  <a:srgbClr val="904406"/>
                </a:solidFill>
                <a:effectLst>
                  <a:glow rad="127000">
                    <a:schemeClr val="bg1">
                      <a:lumMod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</a:rPr>
              <a:t>Loc. </a:t>
            </a:r>
            <a:r>
              <a:rPr lang="en-US" sz="2800" b="1" dirty="0" err="1">
                <a:solidFill>
                  <a:srgbClr val="904406"/>
                </a:solidFill>
                <a:effectLst>
                  <a:glow rad="127000">
                    <a:schemeClr val="bg1">
                      <a:lumMod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</a:rPr>
              <a:t>Panciu</a:t>
            </a:r>
            <a:endParaRPr lang="en-US" sz="2800" b="1" dirty="0">
              <a:solidFill>
                <a:srgbClr val="904406"/>
              </a:solidFill>
              <a:effectLst>
                <a:glow rad="127000">
                  <a:schemeClr val="bg1">
                    <a:lumMod val="6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itchFamily="66" charset="0"/>
            </a:endParaRPr>
          </a:p>
          <a:p>
            <a:pPr lvl="0"/>
            <a:r>
              <a:rPr lang="en-US" sz="2800" b="1" dirty="0">
                <a:solidFill>
                  <a:srgbClr val="904406"/>
                </a:solidFill>
                <a:effectLst>
                  <a:glow rad="127000">
                    <a:schemeClr val="bg1">
                      <a:lumMod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</a:rPr>
              <a:t>Jud. </a:t>
            </a:r>
            <a:r>
              <a:rPr lang="en-US" sz="2800" b="1" dirty="0" err="1">
                <a:solidFill>
                  <a:srgbClr val="904406"/>
                </a:solidFill>
                <a:effectLst>
                  <a:glow rad="127000">
                    <a:schemeClr val="bg1">
                      <a:lumMod val="6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</a:rPr>
              <a:t>Vrancea</a:t>
            </a:r>
            <a:endParaRPr lang="en-GB" sz="2800" b="1" dirty="0">
              <a:solidFill>
                <a:srgbClr val="904406"/>
              </a:solidFill>
              <a:effectLst>
                <a:glow rad="127000">
                  <a:schemeClr val="bg1">
                    <a:lumMod val="6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25144"/>
            <a:ext cx="1872207" cy="2268190"/>
          </a:xfrm>
          <a:prstGeom prst="rect">
            <a:avLst/>
          </a:prstGeom>
          <a:ln>
            <a:noFill/>
          </a:ln>
          <a:effectLst>
            <a:softEdge rad="266700"/>
          </a:effec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332656"/>
            <a:ext cx="3312368" cy="6192688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      O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legenda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il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arata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pe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Bachus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tanar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,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mergand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spre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insula Naxos.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Obosit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din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cauza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drumului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lung, se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aseza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pe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o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pajiste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sa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se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odihneasca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. La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picioarele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lui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observa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o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planta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firava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necunoscuta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. Ii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placu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infatisarea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ei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si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la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plecare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o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smulse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, </a:t>
            </a:r>
            <a:r>
              <a:rPr lang="en-GB" sz="2800" b="1" dirty="0" err="1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luand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-o cu sine</a:t>
            </a:r>
            <a:r>
              <a:rPr lang="en-GB" sz="2800" dirty="0" smtClean="0">
                <a:solidFill>
                  <a:srgbClr val="904406"/>
                </a:solidFill>
                <a:latin typeface="Script MT Bold" pitchFamily="66" charset="0"/>
              </a:rPr>
              <a:t>. </a:t>
            </a:r>
          </a:p>
          <a:p>
            <a:pPr marL="0" indent="0" algn="just">
              <a:buNone/>
            </a:pPr>
            <a:r>
              <a:rPr lang="en-US" sz="2800" dirty="0" smtClean="0">
                <a:latin typeface="Script MT Bold" pitchFamily="66" charset="0"/>
              </a:rPr>
              <a:t>        </a:t>
            </a:r>
            <a:endParaRPr lang="en-GB" sz="2800" dirty="0">
              <a:latin typeface="Script MT Bold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6016" y="188640"/>
            <a:ext cx="30726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CD5833"/>
                </a:solidFill>
                <a:latin typeface="Script MT Bold" pitchFamily="66" charset="0"/>
              </a:rPr>
              <a:t>     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In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sfarsit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,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ajungand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la Naxos el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sadi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in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pamant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planta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care era vita de vie.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Acesta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,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crescu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,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facand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struguri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minunati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pe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care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Bachus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il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transforma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in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vin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,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invatandu-i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si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pe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oameni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sa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lucreze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via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si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sa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bea</a:t>
            </a:r>
            <a:r>
              <a:rPr lang="en-GB" sz="2800" b="1" dirty="0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 smtClean="0">
                <a:solidFill>
                  <a:srgbClr val="CD58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vin</a:t>
            </a:r>
            <a:r>
              <a:rPr lang="en-GB" sz="2800" b="1" dirty="0" smtClean="0">
                <a:solidFill>
                  <a:srgbClr val="9044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93" y="4677564"/>
            <a:ext cx="1872207" cy="2268190"/>
          </a:xfrm>
          <a:prstGeom prst="rect">
            <a:avLst/>
          </a:prstGeom>
          <a:ln>
            <a:noFill/>
          </a:ln>
          <a:effectLst>
            <a:softEdge rad="2667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3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2193272"/>
            <a:ext cx="7818662" cy="35931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Script MT Bold" pitchFamily="66" charset="0"/>
            </a:endParaRPr>
          </a:p>
          <a:p>
            <a:pPr marL="0" indent="0">
              <a:buNone/>
            </a:pPr>
            <a:r>
              <a:rPr lang="en-GB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Legenda</a:t>
            </a:r>
            <a:r>
              <a:rPr lang="en-GB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spune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ca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vinul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din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aceasta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vita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capatase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insusirile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celor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trei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receptacule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in care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crescuse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si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anume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: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cei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ce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au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baut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putin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din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vinul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oferit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de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zeu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, la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inceput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au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fost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veseli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si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au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ciripit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ca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pasarelele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;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cei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care au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baut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mai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mult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au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devenit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combative,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bravi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si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puternici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ca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leul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;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iar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cei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care s-au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intrecut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cu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bautura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au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inceput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sa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raga ca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magarul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7" y="-74918"/>
            <a:ext cx="1872207" cy="2268190"/>
          </a:xfrm>
          <a:prstGeom prst="rect">
            <a:avLst/>
          </a:prstGeom>
          <a:ln>
            <a:noFill/>
          </a:ln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212647507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000240"/>
            <a:ext cx="7486680" cy="363856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o-RO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DotumChe" pitchFamily="49" charset="-127"/>
              </a:rPr>
              <a:t>Orice oaspete e binevenit la datinile degustării mustului dulce, la sărbătoarea vinului nou – ”tulburel”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DotumChe" pitchFamily="49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ro-RO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DotumChe" pitchFamily="49" charset="-127"/>
              </a:rPr>
              <a:t>Vă aşteptăm să vă prindeţi în horă la sărbatoarea vinului alături de podgorenii meleagului moldav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DotumChe" pitchFamily="49" charset="-127"/>
              </a:rPr>
              <a:t>.</a:t>
            </a:r>
            <a:endParaRPr lang="ro-RO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DotumChe" pitchFamily="49" charset="-127"/>
            </a:endParaRPr>
          </a:p>
          <a:p>
            <a:pPr algn="just">
              <a:buFont typeface="Arial" pitchFamily="34" charset="0"/>
              <a:buChar char="•"/>
            </a:pPr>
            <a:r>
              <a:rPr lang="ro-RO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DotumChe" pitchFamily="49" charset="-127"/>
              </a:rPr>
              <a:t>Admiraţi expoziţiile celor mai populare companii vinicole din Moldova.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DotumChe" pitchFamily="49" charset="-127"/>
            </a:endParaRPr>
          </a:p>
          <a:p>
            <a:endParaRPr lang="ro-RO" dirty="0" smtClean="0"/>
          </a:p>
          <a:p>
            <a:endParaRPr lang="ro-RO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8604"/>
            <a:ext cx="7000896" cy="1470025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ro-RO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cript MT Bold" pitchFamily="66" charset="0"/>
              </a:rPr>
              <a:t>Sarbătoarea vinului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G:\ppt nou marketing\10006507_786228014784392_154114370115971395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0"/>
            <a:ext cx="2214546" cy="232083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25144"/>
            <a:ext cx="1872207" cy="2268190"/>
          </a:xfrm>
          <a:prstGeom prst="rect">
            <a:avLst/>
          </a:prstGeom>
          <a:ln>
            <a:noFill/>
          </a:ln>
          <a:effectLst>
            <a:softEdge rad="2667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ppt nou marketing\10421358_786227858117741_488926383832957784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643314"/>
            <a:ext cx="4170353" cy="2994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G:\ppt nou marketing\1654021_786228004784393_7325103238946356685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14290"/>
            <a:ext cx="3905229" cy="3257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0403049_786227838117743_5731207852184794560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0"/>
            <a:ext cx="4429124" cy="297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25144"/>
            <a:ext cx="1872207" cy="2268190"/>
          </a:xfrm>
          <a:prstGeom prst="rect">
            <a:avLst/>
          </a:prstGeom>
          <a:ln>
            <a:noFill/>
          </a:ln>
          <a:effectLst>
            <a:softEdge rad="2667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549676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Lucida Calligraphy" pitchFamily="66" charset="0"/>
              </a:rPr>
              <a:t>   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Firma S.C ZESTREA-BUNICULUI.S.R.L 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isi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promoveaza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produsele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prin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Tv,internet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dar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mai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 ales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prin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materiale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promotionale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distribuite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prin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zonele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 cu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trafic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intens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dar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si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prin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 magazine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sau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 supermarket-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itchFamily="66" charset="0"/>
              </a:rPr>
              <a:t>uri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25144"/>
            <a:ext cx="1872207" cy="2268190"/>
          </a:xfrm>
          <a:prstGeom prst="rect">
            <a:avLst/>
          </a:prstGeom>
          <a:ln>
            <a:noFill/>
          </a:ln>
          <a:effectLst>
            <a:softEdge rad="266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Oferim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clientilor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fideli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si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 nu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numai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obiecte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inscriptionate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 cum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ar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fi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: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carti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 de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vizita,calendare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 de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buzunar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si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pixuri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Calligraphy" pitchFamily="66" charset="0"/>
              </a:rPr>
              <a:t>inscriptionate</a:t>
            </a:r>
            <a:r>
              <a:rPr lang="en-US" dirty="0" smtClean="0">
                <a:solidFill>
                  <a:srgbClr val="904406"/>
                </a:solidFill>
                <a:latin typeface="Lucida Calligraphy" pitchFamily="66" charset="0"/>
              </a:rPr>
              <a:t>. </a:t>
            </a:r>
            <a:endParaRPr lang="en-GB" dirty="0">
              <a:solidFill>
                <a:srgbClr val="904406"/>
              </a:solidFill>
              <a:latin typeface="Lucida Calligraphy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25144"/>
            <a:ext cx="1872207" cy="2268190"/>
          </a:xfrm>
          <a:prstGeom prst="rect">
            <a:avLst/>
          </a:prstGeom>
          <a:ln>
            <a:noFill/>
          </a:ln>
          <a:effectLst>
            <a:softEdge rad="266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357166"/>
            <a:ext cx="49292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Ne-am </a:t>
            </a:r>
            <a:r>
              <a:rPr lang="en-US" dirty="0" err="1" smtClean="0">
                <a:latin typeface="Lucida Calligraphy" pitchFamily="66" charset="0"/>
              </a:rPr>
              <a:t>deplasat</a:t>
            </a:r>
            <a:r>
              <a:rPr lang="en-US" dirty="0" smtClean="0">
                <a:latin typeface="Lucida Calligraphy" pitchFamily="66" charset="0"/>
              </a:rPr>
              <a:t> </a:t>
            </a:r>
            <a:r>
              <a:rPr lang="en-US" dirty="0" err="1" smtClean="0">
                <a:latin typeface="Lucida Calligraphy" pitchFamily="66" charset="0"/>
              </a:rPr>
              <a:t>intr</a:t>
            </a:r>
            <a:r>
              <a:rPr lang="en-US" dirty="0" smtClean="0">
                <a:latin typeface="Lucida Calligraphy" pitchFamily="66" charset="0"/>
              </a:rPr>
              <a:t>-un loc </a:t>
            </a:r>
            <a:r>
              <a:rPr lang="en-US" dirty="0" err="1" smtClean="0">
                <a:latin typeface="Lucida Calligraphy" pitchFamily="66" charset="0"/>
              </a:rPr>
              <a:t>circulat</a:t>
            </a:r>
            <a:r>
              <a:rPr lang="en-US" dirty="0" smtClean="0">
                <a:latin typeface="Lucida Calligraphy" pitchFamily="66" charset="0"/>
              </a:rPr>
              <a:t> </a:t>
            </a:r>
            <a:r>
              <a:rPr lang="en-US" dirty="0" err="1" smtClean="0">
                <a:latin typeface="Lucida Calligraphy" pitchFamily="66" charset="0"/>
              </a:rPr>
              <a:t>intens</a:t>
            </a:r>
            <a:r>
              <a:rPr lang="en-US" dirty="0" smtClean="0">
                <a:latin typeface="Lucida Calligraphy" pitchFamily="66" charset="0"/>
              </a:rPr>
              <a:t>, </a:t>
            </a:r>
            <a:r>
              <a:rPr lang="en-US" dirty="0" err="1" smtClean="0">
                <a:latin typeface="Lucida Calligraphy" pitchFamily="66" charset="0"/>
              </a:rPr>
              <a:t>piete</a:t>
            </a:r>
            <a:r>
              <a:rPr lang="en-US" dirty="0" smtClean="0">
                <a:latin typeface="Lucida Calligraphy" pitchFamily="66" charset="0"/>
              </a:rPr>
              <a:t> </a:t>
            </a:r>
            <a:r>
              <a:rPr lang="en-US" dirty="0" err="1" smtClean="0">
                <a:latin typeface="Lucida Calligraphy" pitchFamily="66" charset="0"/>
              </a:rPr>
              <a:t>si</a:t>
            </a:r>
            <a:r>
              <a:rPr lang="en-US" dirty="0" smtClean="0">
                <a:latin typeface="Lucida Calligraphy" pitchFamily="66" charset="0"/>
              </a:rPr>
              <a:t> </a:t>
            </a:r>
            <a:r>
              <a:rPr lang="en-US" dirty="0" err="1" smtClean="0">
                <a:latin typeface="Lucida Calligraphy" pitchFamily="66" charset="0"/>
              </a:rPr>
              <a:t>targuri</a:t>
            </a:r>
            <a:r>
              <a:rPr lang="en-US" dirty="0" smtClean="0">
                <a:latin typeface="Lucida Calligraphy" pitchFamily="66" charset="0"/>
              </a:rPr>
              <a:t>, </a:t>
            </a:r>
            <a:r>
              <a:rPr lang="en-US" dirty="0" err="1" smtClean="0">
                <a:latin typeface="Lucida Calligraphy" pitchFamily="66" charset="0"/>
              </a:rPr>
              <a:t>pentru</a:t>
            </a:r>
            <a:r>
              <a:rPr lang="en-US" dirty="0" smtClean="0">
                <a:latin typeface="Lucida Calligraphy" pitchFamily="66" charset="0"/>
              </a:rPr>
              <a:t> a </a:t>
            </a:r>
            <a:r>
              <a:rPr lang="en-US" dirty="0" err="1" smtClean="0">
                <a:latin typeface="Lucida Calligraphy" pitchFamily="66" charset="0"/>
              </a:rPr>
              <a:t>promova</a:t>
            </a:r>
            <a:r>
              <a:rPr lang="en-US" dirty="0" smtClean="0">
                <a:latin typeface="Lucida Calligraphy" pitchFamily="66" charset="0"/>
              </a:rPr>
              <a:t> </a:t>
            </a:r>
            <a:r>
              <a:rPr lang="en-US" dirty="0" err="1" smtClean="0">
                <a:latin typeface="Lucida Calligraphy" pitchFamily="66" charset="0"/>
              </a:rPr>
              <a:t>vinul</a:t>
            </a:r>
            <a:r>
              <a:rPr lang="en-US" dirty="0" smtClean="0">
                <a:latin typeface="Lucida Calligraphy" pitchFamily="66" charset="0"/>
              </a:rPr>
              <a:t> alb </a:t>
            </a:r>
            <a:r>
              <a:rPr lang="en-US" dirty="0" err="1" smtClean="0">
                <a:latin typeface="Lucida Calligraphy" pitchFamily="66" charset="0"/>
              </a:rPr>
              <a:t>demidulce</a:t>
            </a:r>
            <a:r>
              <a:rPr lang="en-US" dirty="0" smtClean="0">
                <a:latin typeface="Lucida Calligraphy" pitchFamily="66" charset="0"/>
              </a:rPr>
              <a:t> </a:t>
            </a:r>
            <a:r>
              <a:rPr lang="en-US" sz="2800" dirty="0" err="1" smtClean="0">
                <a:latin typeface="Vivaldi" pitchFamily="66" charset="0"/>
              </a:rPr>
              <a:t>Zestrea</a:t>
            </a:r>
            <a:r>
              <a:rPr lang="en-US" sz="2800" dirty="0" smtClean="0">
                <a:latin typeface="Vivaldi" pitchFamily="66" charset="0"/>
              </a:rPr>
              <a:t> </a:t>
            </a:r>
            <a:r>
              <a:rPr lang="en-US" sz="2800" dirty="0" err="1" smtClean="0">
                <a:latin typeface="Vivaldi" pitchFamily="66" charset="0"/>
              </a:rPr>
              <a:t>Bunicului</a:t>
            </a:r>
            <a:r>
              <a:rPr lang="en-US" sz="2800" dirty="0" smtClean="0">
                <a:latin typeface="Vivaldi" pitchFamily="66" charset="0"/>
              </a:rPr>
              <a:t> </a:t>
            </a:r>
            <a:r>
              <a:rPr lang="en-US" sz="2400" dirty="0" smtClean="0">
                <a:latin typeface="Vivaldi" pitchFamily="66" charset="0"/>
              </a:rPr>
              <a:t> </a:t>
            </a:r>
            <a:r>
              <a:rPr lang="en-US" dirty="0" err="1" smtClean="0">
                <a:latin typeface="Lucida Calligraphy" pitchFamily="66" charset="0"/>
              </a:rPr>
              <a:t>si</a:t>
            </a:r>
            <a:r>
              <a:rPr lang="en-US" dirty="0" smtClean="0">
                <a:latin typeface="Lucida Calligraphy" pitchFamily="66" charset="0"/>
              </a:rPr>
              <a:t> </a:t>
            </a:r>
            <a:r>
              <a:rPr lang="en-US" dirty="0" err="1" smtClean="0">
                <a:latin typeface="Lucida Calligraphy" pitchFamily="66" charset="0"/>
              </a:rPr>
              <a:t>pentru</a:t>
            </a:r>
            <a:r>
              <a:rPr lang="en-US" dirty="0" smtClean="0">
                <a:latin typeface="Lucida Calligraphy" pitchFamily="66" charset="0"/>
              </a:rPr>
              <a:t> a </a:t>
            </a:r>
            <a:r>
              <a:rPr lang="en-US" dirty="0" err="1" smtClean="0">
                <a:latin typeface="Lucida Calligraphy" pitchFamily="66" charset="0"/>
              </a:rPr>
              <a:t>afla</a:t>
            </a:r>
            <a:r>
              <a:rPr lang="en-US" dirty="0" smtClean="0">
                <a:latin typeface="Lucida Calligraphy" pitchFamily="66" charset="0"/>
              </a:rPr>
              <a:t>  </a:t>
            </a:r>
            <a:r>
              <a:rPr lang="en-US" dirty="0" err="1" smtClean="0">
                <a:latin typeface="Lucida Calligraphy" pitchFamily="66" charset="0"/>
              </a:rPr>
              <a:t>parerea</a:t>
            </a:r>
            <a:r>
              <a:rPr lang="en-US" dirty="0" smtClean="0">
                <a:latin typeface="Lucida Calligraphy" pitchFamily="66" charset="0"/>
              </a:rPr>
              <a:t> </a:t>
            </a:r>
            <a:r>
              <a:rPr lang="en-US" dirty="0" err="1" smtClean="0">
                <a:latin typeface="Lucida Calligraphy" pitchFamily="66" charset="0"/>
              </a:rPr>
              <a:t>consumatorilor</a:t>
            </a:r>
            <a:r>
              <a:rPr lang="en-US" dirty="0" smtClean="0">
                <a:latin typeface="Lucida Calligraphy" pitchFamily="66" charset="0"/>
              </a:rPr>
              <a:t>.</a:t>
            </a:r>
            <a:endParaRPr lang="en-GB" dirty="0">
              <a:latin typeface="Lucida Calligraphy" pitchFamily="66" charset="0"/>
            </a:endParaRPr>
          </a:p>
        </p:txBody>
      </p:sp>
      <p:pic>
        <p:nvPicPr>
          <p:cNvPr id="6" name="Picture 5" descr="10351141_692014754228562_355994877455099089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214554"/>
            <a:ext cx="294431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0511247_1510174819239422_682797229061549632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57310">
            <a:off x="111228" y="364051"/>
            <a:ext cx="3004953" cy="2291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0382819_701634966599874_775159238068382735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1138">
            <a:off x="273913" y="2831842"/>
            <a:ext cx="3214678" cy="241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0403474_778305435550826_8503545217410190969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4643446"/>
            <a:ext cx="2952738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25144"/>
            <a:ext cx="1872207" cy="2268190"/>
          </a:xfrm>
          <a:prstGeom prst="rect">
            <a:avLst/>
          </a:prstGeom>
          <a:ln>
            <a:noFill/>
          </a:ln>
          <a:effectLst>
            <a:softEdge rad="266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872208" cy="2268835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lumMod val="60000"/>
                <a:lumOff val="40000"/>
                <a:alpha val="60000"/>
              </a:schemeClr>
            </a:glow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53762"/>
            <a:ext cx="1845221" cy="2268835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lumMod val="60000"/>
                <a:lumOff val="40000"/>
                <a:alpha val="60000"/>
              </a:schemeClr>
            </a:glow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1804"/>
            <a:ext cx="1845222" cy="2268835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lumMod val="60000"/>
                <a:lumOff val="40000"/>
                <a:alpha val="60000"/>
              </a:schemeClr>
            </a:glow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64031"/>
            <a:ext cx="1863998" cy="2268835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lumMod val="60000"/>
                <a:lumOff val="40000"/>
                <a:alpha val="60000"/>
              </a:schemeClr>
            </a:glow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8"/>
            <a:ext cx="1862758" cy="2279104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alpha val="60000"/>
              </a:schemeClr>
            </a:glow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78" y="3717032"/>
            <a:ext cx="1862758" cy="2279104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lumMod val="60000"/>
                <a:lumOff val="40000"/>
                <a:alpha val="60000"/>
              </a:schemeClr>
            </a:glow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21088"/>
            <a:ext cx="1845221" cy="2305050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lumMod val="60000"/>
                <a:lumOff val="40000"/>
                <a:alpha val="60000"/>
              </a:schemeClr>
            </a:glow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016" y="3789223"/>
            <a:ext cx="1845222" cy="2305050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lumMod val="60000"/>
                <a:lumOff val="40000"/>
                <a:alpha val="60000"/>
              </a:schemeClr>
            </a:glow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5381" y="2490639"/>
            <a:ext cx="2526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Daraban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 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Isabela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  <a:p>
            <a:pPr algn="ctr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Silvia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8445" y="188640"/>
            <a:ext cx="1683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Manea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 Daniela </a:t>
            </a:r>
          </a:p>
          <a:p>
            <a:pPr algn="ctr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Adriana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1965" y="2497157"/>
            <a:ext cx="2303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Baicus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  Antonia</a:t>
            </a:r>
          </a:p>
          <a:p>
            <a:pPr algn="ctr"/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Clarisa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6476" y="192080"/>
            <a:ext cx="1968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Enciu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Valentina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 Georgiana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66" y="3720455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Barbulescu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 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Ionut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6891" y="613086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Baicu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 Gabriel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3559" y="3587767"/>
            <a:ext cx="2541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Dascalu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 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Horatiu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 </a:t>
            </a:r>
          </a:p>
          <a:p>
            <a:pPr algn="ctr"/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Florian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6476" y="6156806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Mîrza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 Gheorghe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65833"/>
      </p:ext>
    </p:extLst>
  </p:cSld>
  <p:clrMapOvr>
    <a:masterClrMapping/>
  </p:clrMapOvr>
  <p:transition advClick="0" advTm="1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6000" t="-10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2357430"/>
            <a:ext cx="6143668" cy="307183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38100" h="38100" prst="convex"/>
            </a:sp3d>
          </a:bodyPr>
          <a:lstStyle/>
          <a:p>
            <a:pPr algn="ctr">
              <a:buNone/>
            </a:pPr>
            <a:r>
              <a:rPr lang="en-US" sz="6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hiller" pitchFamily="82" charset="0"/>
              </a:rPr>
              <a:t>Zestrea</a:t>
            </a:r>
            <a:r>
              <a:rPr lang="en-US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hiller" pitchFamily="82" charset="0"/>
              </a:rPr>
              <a:t> </a:t>
            </a:r>
            <a:r>
              <a:rPr lang="en-US" sz="6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hiller" pitchFamily="82" charset="0"/>
              </a:rPr>
              <a:t>Bunicului</a:t>
            </a:r>
            <a:r>
              <a:rPr lang="en-US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hiller" pitchFamily="82" charset="0"/>
              </a:rPr>
              <a:t> e </a:t>
            </a:r>
            <a:r>
              <a:rPr lang="en-US" sz="6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hiller" pitchFamily="82" charset="0"/>
              </a:rPr>
              <a:t>toiagul</a:t>
            </a:r>
            <a:r>
              <a:rPr lang="en-US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hiller" pitchFamily="82" charset="0"/>
              </a:rPr>
              <a:t> </a:t>
            </a:r>
            <a:r>
              <a:rPr lang="en-US" sz="6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hiller" pitchFamily="82" charset="0"/>
              </a:rPr>
              <a:t>batranetii</a:t>
            </a:r>
            <a:r>
              <a:rPr lang="en-US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hiller" pitchFamily="82" charset="0"/>
              </a:rPr>
              <a:t> </a:t>
            </a:r>
            <a:r>
              <a:rPr lang="en-US" sz="6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hiller" pitchFamily="82" charset="0"/>
              </a:rPr>
              <a:t>si</a:t>
            </a:r>
            <a:r>
              <a:rPr lang="en-US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hiller" pitchFamily="82" charset="0"/>
              </a:rPr>
              <a:t> </a:t>
            </a:r>
            <a:r>
              <a:rPr lang="en-US" sz="6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hiller" pitchFamily="82" charset="0"/>
              </a:rPr>
              <a:t>nebunia</a:t>
            </a:r>
            <a:r>
              <a:rPr lang="en-US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hiller" pitchFamily="82" charset="0"/>
              </a:rPr>
              <a:t> </a:t>
            </a:r>
            <a:r>
              <a:rPr lang="en-US" sz="6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hiller" pitchFamily="82" charset="0"/>
              </a:rPr>
              <a:t>tineretii</a:t>
            </a:r>
            <a:r>
              <a:rPr lang="en-US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hiller" pitchFamily="82" charset="0"/>
              </a:rPr>
              <a:t>.</a:t>
            </a:r>
            <a:endParaRPr lang="en-GB" sz="6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hiller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25144"/>
            <a:ext cx="1872207" cy="2268190"/>
          </a:xfrm>
          <a:prstGeom prst="rect">
            <a:avLst/>
          </a:prstGeom>
          <a:ln>
            <a:noFill/>
          </a:ln>
          <a:effectLst>
            <a:softEdge rad="2667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0"/>
            <a:ext cx="8388424" cy="22768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        </a:t>
            </a:r>
            <a:r>
              <a:rPr lang="vi-VN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Sub </a:t>
            </a:r>
            <a:r>
              <a:rPr lang="vi-VN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soarele </a:t>
            </a:r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SUD-</a:t>
            </a:r>
            <a:r>
              <a:rPr lang="vi-VN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</a:t>
            </a:r>
            <a:r>
              <a:rPr lang="en-US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STULUI</a:t>
            </a:r>
            <a:r>
              <a:rPr lang="vi-VN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vi-VN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acolo unde relieful capătă unduiri maiestuose, cel mai de preț rod al pământului arată ca o promisiune divină, promisiunea de a se preface în </a:t>
            </a:r>
            <a:r>
              <a:rPr lang="vi-VN" sz="2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vin</a:t>
            </a:r>
            <a:r>
              <a:rPr lang="vi-VN" sz="2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600" i="1" dirty="0" smtClean="0">
              <a:solidFill>
                <a:schemeClr val="tx1">
                  <a:lumMod val="95000"/>
                  <a:lumOff val="5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95" y="4950172"/>
            <a:ext cx="7256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</a:t>
            </a:r>
            <a:r>
              <a:rPr lang="vi-VN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Dar nu un vin oarecare, ci dintre acelea care sunt prea nobile pentru a fi băute. Vinul </a:t>
            </a:r>
            <a:r>
              <a:rPr lang="en-US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Zestrea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Bunicului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destinat degustării pentru a avea răgazul să-ți spună povestea din fiecare boabă ce îl compune</a:t>
            </a:r>
            <a:r>
              <a:rPr lang="vi-VN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vi-VN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5688632" cy="3393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25144"/>
            <a:ext cx="1872207" cy="2268190"/>
          </a:xfrm>
          <a:prstGeom prst="rect">
            <a:avLst/>
          </a:prstGeom>
          <a:ln>
            <a:noFill/>
          </a:ln>
          <a:effectLst>
            <a:softEdge rad="2667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064895" cy="60486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            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Particularitatile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solului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,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umiditatea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echilibrata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si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excelenta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expunere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la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soare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pe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care o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ofera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pozitia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geografica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fac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din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licoarea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strugurilor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una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cu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cea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mai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mare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aciditate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din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tara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. Nu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intamplator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, in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anii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70, in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aceasta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podgorie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s-a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reluat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traditia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producerii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de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spumante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romanesti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,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inceputa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la 1841 de Ion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Ionescu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de la Brad, la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comanda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voievodului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Mihail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 </a:t>
            </a:r>
            <a:r>
              <a:rPr lang="en-GB" sz="2800" b="1" dirty="0" err="1" smtClean="0">
                <a:solidFill>
                  <a:srgbClr val="5D1C0F"/>
                </a:solidFill>
                <a:latin typeface="Monotype Corsiva" pitchFamily="66" charset="0"/>
              </a:rPr>
              <a:t>Sturdza</a:t>
            </a:r>
            <a:r>
              <a:rPr lang="en-GB" sz="2800" b="1" dirty="0" smtClean="0">
                <a:solidFill>
                  <a:srgbClr val="5D1C0F"/>
                </a:solidFill>
                <a:latin typeface="Monotype Corsiva" pitchFamily="66" charset="0"/>
              </a:rPr>
              <a:t>.</a:t>
            </a:r>
            <a:endParaRPr lang="en-GB" sz="2800" b="1" dirty="0">
              <a:solidFill>
                <a:srgbClr val="5D1C0F"/>
              </a:solidFill>
              <a:latin typeface="Monotype Corsiva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25144"/>
            <a:ext cx="1872207" cy="2268190"/>
          </a:xfrm>
          <a:prstGeom prst="rect">
            <a:avLst/>
          </a:prstGeom>
          <a:ln>
            <a:noFill/>
          </a:ln>
          <a:effectLst>
            <a:softEdge rad="2667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239"/>
            <a:ext cx="7094592" cy="1224136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storicul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afacerii</a:t>
            </a:r>
            <a:endParaRPr lang="en-GB" sz="4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662" y="908720"/>
            <a:ext cx="3786784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        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In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zilele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noastre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                                                          SC. Zestrea-Bunicului.SRL continua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traditia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lasata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 din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batrani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, de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unde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 vine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si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denumirea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produsului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 “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Zestrea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Bunicului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”</a:t>
            </a:r>
            <a:endParaRPr lang="en-GB" sz="4200" dirty="0">
              <a:latin typeface="Freestyle Script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25144"/>
            <a:ext cx="1872207" cy="2268190"/>
          </a:xfrm>
          <a:prstGeom prst="rect">
            <a:avLst/>
          </a:prstGeom>
          <a:ln>
            <a:noFill/>
          </a:ln>
          <a:effectLst>
            <a:softEdge rad="266700"/>
          </a:effectLst>
        </p:spPr>
      </p:pic>
      <p:sp>
        <p:nvSpPr>
          <p:cNvPr id="4" name="Rectangle 3"/>
          <p:cNvSpPr/>
          <p:nvPr/>
        </p:nvSpPr>
        <p:spPr>
          <a:xfrm>
            <a:off x="4788024" y="801695"/>
            <a:ext cx="280831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” care are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cel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mai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 bun vin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alb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demidulce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deoarece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apartine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celei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mai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mari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podgorii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 a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tarii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noastre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  <a:cs typeface="Arial" pitchFamily="34" charset="0"/>
              </a:rPr>
              <a:t> .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  <a:cs typeface="Arial" pitchFamily="34" charset="0"/>
            </a:endParaRPr>
          </a:p>
          <a:p>
            <a:pPr>
              <a:buNone/>
            </a:pPr>
            <a:endParaRPr lang="en-GB" dirty="0"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Motto</a:t>
            </a: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Demidulce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Bunicul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bucura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marL="0" indent="0">
              <a:buNone/>
            </a:pPr>
            <a:endParaRPr lang="vi-VN" sz="2000" b="1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25144"/>
            <a:ext cx="1872207" cy="2268190"/>
          </a:xfrm>
          <a:prstGeom prst="rect">
            <a:avLst/>
          </a:prstGeom>
          <a:ln>
            <a:noFill/>
          </a:ln>
          <a:effectLst>
            <a:softEdge rad="2667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285852" y="2571744"/>
            <a:ext cx="6368207" cy="150763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GB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Handwriting" pitchFamily="66" charset="0"/>
              </a:rPr>
              <a:t>DEGUSTARE</a:t>
            </a:r>
          </a:p>
        </p:txBody>
      </p:sp>
      <p:pic>
        <p:nvPicPr>
          <p:cNvPr id="4" name="Picture 3" descr="1743678_701635199933184_916978583002638614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76618">
            <a:off x="5638886" y="4197606"/>
            <a:ext cx="3306289" cy="235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10511247_1510174819239422_6827972290615496321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92167">
            <a:off x="149303" y="323406"/>
            <a:ext cx="2766493" cy="2281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10382819_701634966599874_7751592380683827350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71133">
            <a:off x="217095" y="4161711"/>
            <a:ext cx="2948501" cy="2343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10382819_701634966599874_7751592380683827350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0"/>
            <a:ext cx="3429023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10367813_701635059933198_5921871790123174480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4106">
            <a:off x="6193383" y="260449"/>
            <a:ext cx="2821050" cy="2206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91" y="4602315"/>
            <a:ext cx="1872207" cy="2268190"/>
          </a:xfrm>
          <a:prstGeom prst="rect">
            <a:avLst/>
          </a:prstGeom>
          <a:ln>
            <a:noFill/>
          </a:ln>
          <a:effectLst>
            <a:softEdge rad="2667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14356"/>
            <a:ext cx="7527210" cy="4525963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/>
              <a:t>Produsul</a:t>
            </a:r>
            <a:r>
              <a:rPr lang="en-US" dirty="0" smtClean="0"/>
              <a:t> </a:t>
            </a:r>
            <a:r>
              <a:rPr lang="en-US" dirty="0" err="1" smtClean="0"/>
              <a:t>nostru</a:t>
            </a:r>
            <a:r>
              <a:rPr lang="en-US" dirty="0" smtClean="0"/>
              <a:t>, “</a:t>
            </a:r>
            <a:r>
              <a:rPr lang="en-US" dirty="0" err="1" smtClean="0"/>
              <a:t>Zestrea</a:t>
            </a:r>
            <a:r>
              <a:rPr lang="en-US" dirty="0" smtClean="0"/>
              <a:t> </a:t>
            </a:r>
            <a:r>
              <a:rPr lang="en-US" dirty="0" err="1" smtClean="0"/>
              <a:t>Bunicului</a:t>
            </a:r>
            <a:r>
              <a:rPr lang="en-US" dirty="0" smtClean="0"/>
              <a:t>”,  </a:t>
            </a:r>
            <a:r>
              <a:rPr lang="en-US" dirty="0" err="1" smtClean="0"/>
              <a:t>nou</a:t>
            </a:r>
            <a:r>
              <a:rPr lang="en-US" dirty="0" smtClean="0"/>
              <a:t> </a:t>
            </a:r>
            <a:r>
              <a:rPr lang="en-US" dirty="0" err="1" smtClean="0"/>
              <a:t>lansat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piata</a:t>
            </a:r>
            <a:r>
              <a:rPr lang="en-US" dirty="0" smtClean="0"/>
              <a:t>  a </a:t>
            </a:r>
            <a:r>
              <a:rPr lang="en-US" dirty="0" err="1" smtClean="0"/>
              <a:t>gadilat</a:t>
            </a:r>
            <a:r>
              <a:rPr lang="en-US" dirty="0" smtClean="0"/>
              <a:t> </a:t>
            </a:r>
            <a:r>
              <a:rPr lang="en-US" dirty="0" err="1" smtClean="0"/>
              <a:t>papilele</a:t>
            </a:r>
            <a:r>
              <a:rPr lang="en-US" dirty="0" smtClean="0"/>
              <a:t>  </a:t>
            </a:r>
            <a:r>
              <a:rPr lang="en-US" dirty="0" err="1" smtClean="0"/>
              <a:t>degustatorilor</a:t>
            </a:r>
            <a:r>
              <a:rPr lang="en-US" dirty="0" smtClean="0"/>
              <a:t> </a:t>
            </a:r>
            <a:r>
              <a:rPr lang="en-US" dirty="0" err="1" smtClean="0"/>
              <a:t>nostri</a:t>
            </a:r>
            <a:r>
              <a:rPr lang="en-US" dirty="0" smtClean="0"/>
              <a:t> .  De </a:t>
            </a:r>
            <a:r>
              <a:rPr lang="en-US" dirty="0" err="1" smtClean="0"/>
              <a:t>aici</a:t>
            </a:r>
            <a:r>
              <a:rPr lang="en-US" dirty="0" smtClean="0"/>
              <a:t> </a:t>
            </a:r>
            <a:r>
              <a:rPr lang="en-US" dirty="0" err="1" smtClean="0"/>
              <a:t>rezultand</a:t>
            </a:r>
            <a:r>
              <a:rPr lang="en-US" dirty="0" smtClean="0"/>
              <a:t> ca </a:t>
            </a:r>
            <a:r>
              <a:rPr lang="en-US" dirty="0" err="1" smtClean="0"/>
              <a:t>Zestrea</a:t>
            </a:r>
            <a:r>
              <a:rPr lang="en-US" dirty="0" smtClean="0"/>
              <a:t> </a:t>
            </a:r>
            <a:r>
              <a:rPr lang="en-US" dirty="0" err="1" smtClean="0"/>
              <a:t>Bunicului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un </a:t>
            </a:r>
            <a:r>
              <a:rPr lang="en-US" dirty="0" err="1" smtClean="0"/>
              <a:t>vin</a:t>
            </a:r>
            <a:r>
              <a:rPr lang="en-US" dirty="0" smtClean="0"/>
              <a:t> alb </a:t>
            </a:r>
            <a:r>
              <a:rPr lang="en-US" dirty="0" err="1" smtClean="0"/>
              <a:t>demidulce</a:t>
            </a:r>
            <a:r>
              <a:rPr lang="en-US" dirty="0" smtClean="0"/>
              <a:t> de </a:t>
            </a:r>
            <a:r>
              <a:rPr lang="en-US" dirty="0" err="1" smtClean="0"/>
              <a:t>calitate</a:t>
            </a:r>
            <a:r>
              <a:rPr lang="en-US" dirty="0" smtClean="0"/>
              <a:t> </a:t>
            </a:r>
            <a:r>
              <a:rPr lang="en-US" dirty="0" err="1" smtClean="0"/>
              <a:t>superioara</a:t>
            </a:r>
            <a:r>
              <a:rPr lang="en-US" dirty="0" smtClean="0"/>
              <a:t>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36776" y="4714883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Vezi</a:t>
            </a:r>
            <a:r>
              <a:rPr lang="en-US" dirty="0" smtClean="0"/>
              <a:t> ca </a:t>
            </a:r>
            <a:r>
              <a:rPr lang="en-US" dirty="0" err="1" smtClean="0"/>
              <a:t>sunnt</a:t>
            </a:r>
            <a:r>
              <a:rPr lang="en-US" dirty="0" smtClean="0"/>
              <a:t> </a:t>
            </a:r>
            <a:r>
              <a:rPr lang="en-US" dirty="0" err="1" smtClean="0"/>
              <a:t>concluzii</a:t>
            </a:r>
            <a:r>
              <a:rPr lang="en-US" dirty="0" smtClean="0"/>
              <a:t> la </a:t>
            </a:r>
            <a:r>
              <a:rPr lang="en-US" dirty="0" err="1" smtClean="0"/>
              <a:t>chestionar</a:t>
            </a:r>
            <a:r>
              <a:rPr lang="en-US" dirty="0" smtClean="0"/>
              <a:t> </a:t>
            </a:r>
            <a:r>
              <a:rPr lang="en-US" dirty="0" err="1" smtClean="0"/>
              <a:t>astea</a:t>
            </a:r>
            <a:r>
              <a:rPr lang="en-US" dirty="0" smtClean="0"/>
              <a:t> nu la </a:t>
            </a:r>
            <a:r>
              <a:rPr lang="en-US" dirty="0" err="1" smtClean="0"/>
              <a:t>ppt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25144"/>
            <a:ext cx="1872207" cy="2268190"/>
          </a:xfrm>
          <a:prstGeom prst="rect">
            <a:avLst/>
          </a:prstGeom>
          <a:ln>
            <a:noFill/>
          </a:ln>
          <a:effectLst>
            <a:softEdge rad="266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2396</TotalTime>
  <Words>574</Words>
  <Application>Microsoft Office PowerPoint</Application>
  <PresentationFormat>On-screen Show (4:3)</PresentationFormat>
  <Paragraphs>46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Zestrea    Bunicului</vt:lpstr>
      <vt:lpstr>PowerPoint Presentation</vt:lpstr>
      <vt:lpstr>PowerPoint Presentation</vt:lpstr>
      <vt:lpstr>PowerPoint Presentation</vt:lpstr>
      <vt:lpstr>PowerPoint Presentation</vt:lpstr>
      <vt:lpstr>Istoricul afacerii</vt:lpstr>
      <vt:lpstr>PowerPoint Presentation</vt:lpstr>
      <vt:lpstr>DEGUSTARE</vt:lpstr>
      <vt:lpstr>PowerPoint Presentation</vt:lpstr>
      <vt:lpstr>PowerPoint Presentation</vt:lpstr>
      <vt:lpstr>PowerPoint Presentation</vt:lpstr>
      <vt:lpstr>Sarbătoarea vinului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Zestrea Bunicului</dc:title>
  <dc:creator>User</dc:creator>
  <cp:lastModifiedBy>THE HOME</cp:lastModifiedBy>
  <cp:revision>193</cp:revision>
  <dcterms:created xsi:type="dcterms:W3CDTF">2014-11-11T06:23:21Z</dcterms:created>
  <dcterms:modified xsi:type="dcterms:W3CDTF">2014-12-01T18:01:31Z</dcterms:modified>
</cp:coreProperties>
</file>